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353BE2-9FC7-409F-B8AA-3FF8064BF519}" v="2" dt="2024-10-08T02:03:41.7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21" d="100"/>
          <a:sy n="21" d="100"/>
        </p:scale>
        <p:origin x="1290"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pt-BR"/>
              <a:t>Clique para editar o título Mestre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20C0229A-289C-4C6E-8C1B-C705B5AB82EC}" type="datetimeFigureOut">
              <a:rPr lang="pt-BR" smtClean="0"/>
              <a:t>07/10/2024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FA327A-6204-40E6-88BC-9DC926552C9C}" type="slidenum">
              <a:rPr lang="pt-BR" smtClean="0"/>
              <a:t>‹nº›</a:t>
            </a:fld>
            <a:endParaRPr lang="pt-BR"/>
          </a:p>
        </p:txBody>
      </p:sp>
    </p:spTree>
    <p:extLst>
      <p:ext uri="{BB962C8B-B14F-4D97-AF65-F5344CB8AC3E}">
        <p14:creationId xmlns:p14="http://schemas.microsoft.com/office/powerpoint/2010/main" val="2662780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0C0229A-289C-4C6E-8C1B-C705B5AB82EC}" type="datetimeFigureOut">
              <a:rPr lang="pt-BR" smtClean="0"/>
              <a:t>07/10/2024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FA327A-6204-40E6-88BC-9DC926552C9C}" type="slidenum">
              <a:rPr lang="pt-BR" smtClean="0"/>
              <a:t>‹nº›</a:t>
            </a:fld>
            <a:endParaRPr lang="pt-BR"/>
          </a:p>
        </p:txBody>
      </p:sp>
    </p:spTree>
    <p:extLst>
      <p:ext uri="{BB962C8B-B14F-4D97-AF65-F5344CB8AC3E}">
        <p14:creationId xmlns:p14="http://schemas.microsoft.com/office/powerpoint/2010/main" val="273175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0C0229A-289C-4C6E-8C1B-C705B5AB82EC}" type="datetimeFigureOut">
              <a:rPr lang="pt-BR" smtClean="0"/>
              <a:t>07/10/2024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FA327A-6204-40E6-88BC-9DC926552C9C}" type="slidenum">
              <a:rPr lang="pt-BR" smtClean="0"/>
              <a:t>‹nº›</a:t>
            </a:fld>
            <a:endParaRPr lang="pt-BR"/>
          </a:p>
        </p:txBody>
      </p:sp>
    </p:spTree>
    <p:extLst>
      <p:ext uri="{BB962C8B-B14F-4D97-AF65-F5344CB8AC3E}">
        <p14:creationId xmlns:p14="http://schemas.microsoft.com/office/powerpoint/2010/main" val="3698725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0C0229A-289C-4C6E-8C1B-C705B5AB82EC}" type="datetimeFigureOut">
              <a:rPr lang="pt-BR" smtClean="0"/>
              <a:t>07/10/2024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FA327A-6204-40E6-88BC-9DC926552C9C}" type="slidenum">
              <a:rPr lang="pt-BR" smtClean="0"/>
              <a:t>‹nº›</a:t>
            </a:fld>
            <a:endParaRPr lang="pt-BR"/>
          </a:p>
        </p:txBody>
      </p:sp>
    </p:spTree>
    <p:extLst>
      <p:ext uri="{BB962C8B-B14F-4D97-AF65-F5344CB8AC3E}">
        <p14:creationId xmlns:p14="http://schemas.microsoft.com/office/powerpoint/2010/main" val="726921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pt-BR"/>
              <a:t>Clique para editar o título Mestre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20C0229A-289C-4C6E-8C1B-C705B5AB82EC}" type="datetimeFigureOut">
              <a:rPr lang="pt-BR" smtClean="0"/>
              <a:t>07/10/2024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FA327A-6204-40E6-88BC-9DC926552C9C}" type="slidenum">
              <a:rPr lang="pt-BR" smtClean="0"/>
              <a:t>‹nº›</a:t>
            </a:fld>
            <a:endParaRPr lang="pt-BR"/>
          </a:p>
        </p:txBody>
      </p:sp>
    </p:spTree>
    <p:extLst>
      <p:ext uri="{BB962C8B-B14F-4D97-AF65-F5344CB8AC3E}">
        <p14:creationId xmlns:p14="http://schemas.microsoft.com/office/powerpoint/2010/main" val="720690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20C0229A-289C-4C6E-8C1B-C705B5AB82EC}" type="datetimeFigureOut">
              <a:rPr lang="pt-BR" smtClean="0"/>
              <a:t>07/10/2024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3FA327A-6204-40E6-88BC-9DC926552C9C}" type="slidenum">
              <a:rPr lang="pt-BR" smtClean="0"/>
              <a:t>‹nº›</a:t>
            </a:fld>
            <a:endParaRPr lang="pt-BR"/>
          </a:p>
        </p:txBody>
      </p:sp>
    </p:spTree>
    <p:extLst>
      <p:ext uri="{BB962C8B-B14F-4D97-AF65-F5344CB8AC3E}">
        <p14:creationId xmlns:p14="http://schemas.microsoft.com/office/powerpoint/2010/main" val="1050236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Clique para editar os estilos de texto Mestres</a:t>
            </a:r>
          </a:p>
        </p:txBody>
      </p:sp>
      <p:sp>
        <p:nvSpPr>
          <p:cNvPr id="4" name="Content Placeholder 3"/>
          <p:cNvSpPr>
            <a:spLocks noGrp="1"/>
          </p:cNvSpPr>
          <p:nvPr>
            <p:ph sz="half" idx="2"/>
          </p:nvPr>
        </p:nvSpPr>
        <p:spPr>
          <a:xfrm>
            <a:off x="2231675" y="15780233"/>
            <a:ext cx="13706415" cy="2321034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Clique para editar os estilos de texto Mestres</a:t>
            </a:r>
          </a:p>
        </p:txBody>
      </p:sp>
      <p:sp>
        <p:nvSpPr>
          <p:cNvPr id="6" name="Content Placeholder 5"/>
          <p:cNvSpPr>
            <a:spLocks noGrp="1"/>
          </p:cNvSpPr>
          <p:nvPr>
            <p:ph sz="quarter" idx="4"/>
          </p:nvPr>
        </p:nvSpPr>
        <p:spPr>
          <a:xfrm>
            <a:off x="16402142" y="15780233"/>
            <a:ext cx="13773917" cy="2321034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20C0229A-289C-4C6E-8C1B-C705B5AB82EC}" type="datetimeFigureOut">
              <a:rPr lang="pt-BR" smtClean="0"/>
              <a:t>07/10/2024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3FA327A-6204-40E6-88BC-9DC926552C9C}" type="slidenum">
              <a:rPr lang="pt-BR" smtClean="0"/>
              <a:t>‹nº›</a:t>
            </a:fld>
            <a:endParaRPr lang="pt-BR"/>
          </a:p>
        </p:txBody>
      </p:sp>
    </p:spTree>
    <p:extLst>
      <p:ext uri="{BB962C8B-B14F-4D97-AF65-F5344CB8AC3E}">
        <p14:creationId xmlns:p14="http://schemas.microsoft.com/office/powerpoint/2010/main" val="1499467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20C0229A-289C-4C6E-8C1B-C705B5AB82EC}" type="datetimeFigureOut">
              <a:rPr lang="pt-BR" smtClean="0"/>
              <a:t>07/10/2024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3FA327A-6204-40E6-88BC-9DC926552C9C}" type="slidenum">
              <a:rPr lang="pt-BR" smtClean="0"/>
              <a:t>‹nº›</a:t>
            </a:fld>
            <a:endParaRPr lang="pt-BR"/>
          </a:p>
        </p:txBody>
      </p:sp>
    </p:spTree>
    <p:extLst>
      <p:ext uri="{BB962C8B-B14F-4D97-AF65-F5344CB8AC3E}">
        <p14:creationId xmlns:p14="http://schemas.microsoft.com/office/powerpoint/2010/main" val="2538230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C0229A-289C-4C6E-8C1B-C705B5AB82EC}" type="datetimeFigureOut">
              <a:rPr lang="pt-BR" smtClean="0"/>
              <a:t>07/10/2024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43FA327A-6204-40E6-88BC-9DC926552C9C}" type="slidenum">
              <a:rPr lang="pt-BR" smtClean="0"/>
              <a:t>‹nº›</a:t>
            </a:fld>
            <a:endParaRPr lang="pt-BR"/>
          </a:p>
        </p:txBody>
      </p:sp>
    </p:spTree>
    <p:extLst>
      <p:ext uri="{BB962C8B-B14F-4D97-AF65-F5344CB8AC3E}">
        <p14:creationId xmlns:p14="http://schemas.microsoft.com/office/powerpoint/2010/main" val="135626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20C0229A-289C-4C6E-8C1B-C705B5AB82EC}" type="datetimeFigureOut">
              <a:rPr lang="pt-BR" smtClean="0"/>
              <a:t>07/10/2024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3FA327A-6204-40E6-88BC-9DC926552C9C}" type="slidenum">
              <a:rPr lang="pt-BR" smtClean="0"/>
              <a:t>‹nº›</a:t>
            </a:fld>
            <a:endParaRPr lang="pt-BR"/>
          </a:p>
        </p:txBody>
      </p:sp>
    </p:spTree>
    <p:extLst>
      <p:ext uri="{BB962C8B-B14F-4D97-AF65-F5344CB8AC3E}">
        <p14:creationId xmlns:p14="http://schemas.microsoft.com/office/powerpoint/2010/main" val="3402209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a:t>Clique no ícone para adicionar uma imagem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20C0229A-289C-4C6E-8C1B-C705B5AB82EC}" type="datetimeFigureOut">
              <a:rPr lang="pt-BR" smtClean="0"/>
              <a:t>07/10/2024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3FA327A-6204-40E6-88BC-9DC926552C9C}" type="slidenum">
              <a:rPr lang="pt-BR" smtClean="0"/>
              <a:t>‹nº›</a:t>
            </a:fld>
            <a:endParaRPr lang="pt-BR"/>
          </a:p>
        </p:txBody>
      </p:sp>
    </p:spTree>
    <p:extLst>
      <p:ext uri="{BB962C8B-B14F-4D97-AF65-F5344CB8AC3E}">
        <p14:creationId xmlns:p14="http://schemas.microsoft.com/office/powerpoint/2010/main" val="138939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20C0229A-289C-4C6E-8C1B-C705B5AB82EC}" type="datetimeFigureOut">
              <a:rPr lang="pt-BR" smtClean="0"/>
              <a:t>07/10/2024</a:t>
            </a:fld>
            <a:endParaRPr lang="pt-BR"/>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43FA327A-6204-40E6-88BC-9DC926552C9C}" type="slidenum">
              <a:rPr lang="pt-BR" smtClean="0"/>
              <a:t>‹nº›</a:t>
            </a:fld>
            <a:endParaRPr lang="pt-BR"/>
          </a:p>
        </p:txBody>
      </p:sp>
    </p:spTree>
    <p:extLst>
      <p:ext uri="{BB962C8B-B14F-4D97-AF65-F5344CB8AC3E}">
        <p14:creationId xmlns:p14="http://schemas.microsoft.com/office/powerpoint/2010/main" val="131270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F38D0E-2CBF-D8CD-A6A8-B6035B639273}"/>
              </a:ext>
            </a:extLst>
          </p:cNvPr>
          <p:cNvSpPr>
            <a:spLocks noGrp="1"/>
          </p:cNvSpPr>
          <p:nvPr>
            <p:ph type="title"/>
          </p:nvPr>
        </p:nvSpPr>
        <p:spPr>
          <a:xfrm>
            <a:off x="2429950" y="4198615"/>
            <a:ext cx="27944386" cy="3734996"/>
          </a:xfrm>
        </p:spPr>
        <p:txBody>
          <a:bodyPr>
            <a:normAutofit fontScale="90000"/>
          </a:bodyPr>
          <a:lstStyle/>
          <a:p>
            <a:r>
              <a:rPr lang="pt-BR" b="1" dirty="0">
                <a:latin typeface="Arial" panose="020B0604020202020204" pitchFamily="34" charset="0"/>
                <a:cs typeface="Arial" panose="020B0604020202020204" pitchFamily="34" charset="0"/>
              </a:rPr>
              <a:t>ECONOMIA COMPORTAMENTAL </a:t>
            </a:r>
          </a:p>
        </p:txBody>
      </p:sp>
      <p:sp>
        <p:nvSpPr>
          <p:cNvPr id="4" name="Espaço Reservado para Conteúdo 3">
            <a:extLst>
              <a:ext uri="{FF2B5EF4-FFF2-40B4-BE49-F238E27FC236}">
                <a16:creationId xmlns:a16="http://schemas.microsoft.com/office/drawing/2014/main" id="{615B00A3-BD9D-DFF7-2B7B-42D3D8399BA5}"/>
              </a:ext>
            </a:extLst>
          </p:cNvPr>
          <p:cNvSpPr>
            <a:spLocks noGrp="1"/>
          </p:cNvSpPr>
          <p:nvPr>
            <p:ph sz="half" idx="2"/>
          </p:nvPr>
        </p:nvSpPr>
        <p:spPr>
          <a:xfrm>
            <a:off x="2004102" y="9410561"/>
            <a:ext cx="13706415" cy="31675379"/>
          </a:xfrm>
        </p:spPr>
        <p:txBody>
          <a:bodyPr>
            <a:normAutofit fontScale="92500" lnSpcReduction="20000"/>
          </a:bodyPr>
          <a:lstStyle/>
          <a:p>
            <a:pPr marL="0" indent="0">
              <a:buNone/>
            </a:pPr>
            <a:r>
              <a:rPr lang="pt-BR" sz="5900" b="1" dirty="0">
                <a:latin typeface="Arial" panose="020B0604020202020204" pitchFamily="34" charset="0"/>
                <a:cs typeface="Arial" panose="020B0604020202020204" pitchFamily="34" charset="0"/>
              </a:rPr>
              <a:t>INTRODUÇÃO:</a:t>
            </a:r>
          </a:p>
          <a:p>
            <a:pPr marL="0" indent="0" algn="just">
              <a:buNone/>
            </a:pPr>
            <a:r>
              <a:rPr lang="pt-BR" sz="5900" dirty="0">
                <a:latin typeface="Arial" panose="020B0604020202020204" pitchFamily="34" charset="0"/>
                <a:cs typeface="Arial" panose="020B0604020202020204" pitchFamily="34" charset="0"/>
              </a:rPr>
              <a:t>O trabalho a seguir é produto de pesquisa desenvolvida no curso de Administração FAOSC, com intuito de conclusão do curso.  Objeto de estudo foi criado  através da discussão sobre economia comportamental e a decisão final de compra. </a:t>
            </a:r>
          </a:p>
          <a:p>
            <a:pPr marL="0" indent="0">
              <a:buNone/>
            </a:pPr>
            <a:r>
              <a:rPr lang="pt-BR" sz="5900" b="1" dirty="0">
                <a:latin typeface="Arial" panose="020B0604020202020204" pitchFamily="34" charset="0"/>
                <a:cs typeface="Arial" panose="020B0604020202020204" pitchFamily="34" charset="0"/>
              </a:rPr>
              <a:t>OBJETIVO GERAL:</a:t>
            </a:r>
          </a:p>
          <a:p>
            <a:r>
              <a:rPr lang="pt-BR" sz="5900" dirty="0">
                <a:latin typeface="Arial" panose="020B0604020202020204" pitchFamily="34" charset="0"/>
                <a:cs typeface="Arial" panose="020B0604020202020204" pitchFamily="34" charset="0"/>
              </a:rPr>
              <a:t>Problematizar a Economia Comportamental e a decisão de compra final. </a:t>
            </a:r>
          </a:p>
          <a:p>
            <a:pPr marL="0" indent="0">
              <a:buNone/>
            </a:pPr>
            <a:r>
              <a:rPr lang="pt-BR" sz="5900" b="1" dirty="0">
                <a:latin typeface="Arial" panose="020B0604020202020204" pitchFamily="34" charset="0"/>
                <a:cs typeface="Arial" panose="020B0604020202020204" pitchFamily="34" charset="0"/>
              </a:rPr>
              <a:t>OBJETIVOS ESPECÍFICOS:</a:t>
            </a:r>
          </a:p>
          <a:p>
            <a:r>
              <a:rPr lang="pt-BR" sz="5900" dirty="0">
                <a:latin typeface="Arial" panose="020B0604020202020204" pitchFamily="34" charset="0"/>
                <a:cs typeface="Arial" panose="020B0604020202020204" pitchFamily="34" charset="0"/>
              </a:rPr>
              <a:t>Fundamentar o conceito de economia comportamental; </a:t>
            </a:r>
          </a:p>
          <a:p>
            <a:r>
              <a:rPr lang="pt-BR" sz="5900" dirty="0">
                <a:latin typeface="Arial" panose="020B0604020202020204" pitchFamily="34" charset="0"/>
                <a:cs typeface="Arial" panose="020B0604020202020204" pitchFamily="34" charset="0"/>
              </a:rPr>
              <a:t>Relacionar decisão de consumo com a teoria da economia comportamental; </a:t>
            </a:r>
          </a:p>
          <a:p>
            <a:r>
              <a:rPr lang="pt-BR" sz="5900" dirty="0">
                <a:latin typeface="Arial" panose="020B0604020202020204" pitchFamily="34" charset="0"/>
                <a:cs typeface="Arial" panose="020B0604020202020204" pitchFamily="34" charset="0"/>
              </a:rPr>
              <a:t>Compreender os sistemas Emocional e Racional no comportamento econômico. </a:t>
            </a:r>
          </a:p>
          <a:p>
            <a:pPr marL="0" indent="0">
              <a:buNone/>
            </a:pPr>
            <a:r>
              <a:rPr lang="pt-BR" sz="5900" b="1" dirty="0">
                <a:latin typeface="Arial" panose="020B0604020202020204" pitchFamily="34" charset="0"/>
                <a:cs typeface="Arial" panose="020B0604020202020204" pitchFamily="34" charset="0"/>
              </a:rPr>
              <a:t>PROCEDIMENTOS METODOLÓGICOS:</a:t>
            </a:r>
          </a:p>
          <a:p>
            <a:pPr marL="0" indent="0" algn="just">
              <a:buNone/>
            </a:pPr>
            <a:r>
              <a:rPr lang="pt-BR" sz="5900" dirty="0">
                <a:latin typeface="Arial" panose="020B0604020202020204" pitchFamily="34" charset="0"/>
                <a:cs typeface="Arial" panose="020B0604020202020204" pitchFamily="34" charset="0"/>
              </a:rPr>
              <a:t>Pesquisa de cunho conceitual, nível explicativo, método conceitual. Tipologia de pesquisa bibliográfica.</a:t>
            </a:r>
          </a:p>
          <a:p>
            <a:pPr marL="0" indent="0" algn="just">
              <a:buNone/>
            </a:pPr>
            <a:endParaRPr lang="pt-BR" sz="5900" dirty="0">
              <a:latin typeface="Arial" panose="020B0604020202020204" pitchFamily="34" charset="0"/>
              <a:cs typeface="Arial" panose="020B0604020202020204" pitchFamily="34" charset="0"/>
            </a:endParaRPr>
          </a:p>
          <a:p>
            <a:pPr marL="0" indent="0" algn="just">
              <a:buNone/>
            </a:pPr>
            <a:r>
              <a:rPr lang="pt-BR" sz="5900" b="1" dirty="0">
                <a:latin typeface="Arial" panose="020B0604020202020204" pitchFamily="34" charset="0"/>
                <a:cs typeface="Arial" panose="020B0604020202020204" pitchFamily="34" charset="0"/>
              </a:rPr>
              <a:t>RESULTADOS GERAIS</a:t>
            </a:r>
          </a:p>
          <a:p>
            <a:pPr marL="0" indent="0" algn="just">
              <a:buNone/>
            </a:pPr>
            <a:r>
              <a:rPr lang="pt-BR" sz="5900" dirty="0">
                <a:latin typeface="Arial" panose="020B0604020202020204" pitchFamily="34" charset="0"/>
                <a:ea typeface="+mn-lt"/>
                <a:cs typeface="Arial" panose="020B0604020202020204" pitchFamily="34" charset="0"/>
              </a:rPr>
              <a:t>Basicamente, a economia comportamental nos ensina que as pessoas tomam suas decisões com base em hábitos e costumes próprios que possuem em sua mente (Comportamento, competência e mentalidade).Economia comportamental percebe:</a:t>
            </a:r>
          </a:p>
          <a:p>
            <a:pPr marL="0" indent="0" algn="just">
              <a:buNone/>
            </a:pPr>
            <a:r>
              <a:rPr lang="pt-BR" sz="5900" dirty="0">
                <a:latin typeface="Arial" panose="020B0604020202020204" pitchFamily="34" charset="0"/>
                <a:ea typeface="+mn-lt"/>
                <a:cs typeface="Arial" panose="020B0604020202020204" pitchFamily="34" charset="0"/>
              </a:rPr>
              <a:t>1)As pessoas tendem a escolher a melhor opção disponível (otimização) </a:t>
            </a:r>
          </a:p>
          <a:p>
            <a:pPr marL="0" indent="0" algn="just">
              <a:buNone/>
            </a:pPr>
            <a:r>
              <a:rPr lang="pt-BR" sz="5900" dirty="0">
                <a:latin typeface="Arial" panose="020B0604020202020204" pitchFamily="34" charset="0"/>
                <a:ea typeface="+mn-lt"/>
                <a:cs typeface="Arial" panose="020B0604020202020204" pitchFamily="34" charset="0"/>
              </a:rPr>
              <a:t>2) As pessoas tendem a escolher a melhor opção disponível quando interagem com outras pessoas</a:t>
            </a:r>
          </a:p>
          <a:p>
            <a:pPr marL="0" indent="0" algn="just">
              <a:buNone/>
            </a:pPr>
            <a:r>
              <a:rPr lang="pt-BR" sz="5900" dirty="0">
                <a:latin typeface="Arial" panose="020B0604020202020204" pitchFamily="34" charset="0"/>
                <a:cs typeface="Arial" panose="020B0604020202020204" pitchFamily="34" charset="0"/>
              </a:rPr>
              <a:t>Assi, podemos entender que a utilidade da Economia Comportamental é estudar realmente como a te se comporta. Como nós lidamos com as questões do dia a dia, inclusive/principalmente com o dinheiro.</a:t>
            </a:r>
          </a:p>
          <a:p>
            <a:pPr marL="0" indent="0" algn="just">
              <a:buNone/>
            </a:pPr>
            <a:endParaRPr lang="pt-BR" sz="5000" dirty="0"/>
          </a:p>
          <a:p>
            <a:endParaRPr lang="pt-BR" dirty="0"/>
          </a:p>
        </p:txBody>
      </p:sp>
      <p:sp>
        <p:nvSpPr>
          <p:cNvPr id="6" name="Espaço Reservado para Conteúdo 5">
            <a:extLst>
              <a:ext uri="{FF2B5EF4-FFF2-40B4-BE49-F238E27FC236}">
                <a16:creationId xmlns:a16="http://schemas.microsoft.com/office/drawing/2014/main" id="{00D03D3D-2008-82FF-A31A-60C5C1300110}"/>
              </a:ext>
            </a:extLst>
          </p:cNvPr>
          <p:cNvSpPr>
            <a:spLocks noGrp="1"/>
          </p:cNvSpPr>
          <p:nvPr>
            <p:ph sz="quarter" idx="4"/>
          </p:nvPr>
        </p:nvSpPr>
        <p:spPr>
          <a:xfrm>
            <a:off x="16402143" y="9394943"/>
            <a:ext cx="13773917" cy="31675379"/>
          </a:xfrm>
        </p:spPr>
        <p:txBody>
          <a:bodyPr>
            <a:normAutofit fontScale="92500" lnSpcReduction="20000"/>
          </a:bodyPr>
          <a:lstStyle/>
          <a:p>
            <a:pPr marL="0" indent="0" algn="just">
              <a:buNone/>
            </a:pPr>
            <a:r>
              <a:rPr lang="pt-BR" sz="5900" dirty="0">
                <a:latin typeface="Arial" panose="020B0604020202020204" pitchFamily="34" charset="0"/>
                <a:cs typeface="Arial" panose="020B0604020202020204" pitchFamily="34" charset="0"/>
              </a:rPr>
              <a:t>De forma geral, a pesquisa possibilitou refletir sobre: O que é economia comportamental? Quais são as suas aplicações? Como de fato, tomamos decisões? Vamos ver o conceito de </a:t>
            </a:r>
            <a:r>
              <a:rPr lang="pt-BR" sz="5900" dirty="0" err="1">
                <a:latin typeface="Arial" panose="020B0604020202020204" pitchFamily="34" charset="0"/>
                <a:cs typeface="Arial" panose="020B0604020202020204" pitchFamily="34" charset="0"/>
              </a:rPr>
              <a:t>Nudge</a:t>
            </a:r>
            <a:r>
              <a:rPr lang="pt-BR" sz="5900" dirty="0">
                <a:latin typeface="Arial" panose="020B0604020202020204" pitchFamily="34" charset="0"/>
                <a:cs typeface="Arial" panose="020B0604020202020204" pitchFamily="34" charset="0"/>
              </a:rPr>
              <a:t>, de arquitetura de escolha. E também, cases na área de atendimento negocial. </a:t>
            </a:r>
          </a:p>
          <a:p>
            <a:pPr marL="0" indent="0" algn="just">
              <a:buNone/>
            </a:pPr>
            <a:r>
              <a:rPr lang="pt-BR" sz="5900" dirty="0">
                <a:latin typeface="Arial" panose="020B0604020202020204" pitchFamily="34" charset="0"/>
                <a:ea typeface="+mn-lt"/>
                <a:cs typeface="Arial" panose="020B0604020202020204" pitchFamily="34" charset="0"/>
              </a:rPr>
              <a:t>Kahneman (1979) chegou à conclusão que 95% das nossas decisões diárias, estão focadas no sistema Emocional . A gente faz milhares de escolhas por dia e nem percebemos. Desde "Que roupa que eu vou pôr?" "O que eu vou tomar no café da manhã?" Até escolhas mais complexas. "Será que eu vou pedir demissão, divorciar, pedir aumento?”</a:t>
            </a:r>
          </a:p>
          <a:p>
            <a:pPr marL="0" indent="0" algn="just">
              <a:buNone/>
            </a:pPr>
            <a:endParaRPr lang="pt-BR" sz="5900" dirty="0">
              <a:latin typeface="Arial" panose="020B0604020202020204" pitchFamily="34" charset="0"/>
              <a:ea typeface="+mn-lt"/>
              <a:cs typeface="Arial" panose="020B0604020202020204" pitchFamily="34" charset="0"/>
            </a:endParaRPr>
          </a:p>
          <a:p>
            <a:pPr marL="0" indent="0" algn="just">
              <a:buNone/>
            </a:pPr>
            <a:r>
              <a:rPr lang="pt-BR" sz="5900" b="1" dirty="0">
                <a:latin typeface="Arial" panose="020B0604020202020204" pitchFamily="34" charset="0"/>
                <a:ea typeface="+mn-lt"/>
                <a:cs typeface="Arial" panose="020B0604020202020204" pitchFamily="34" charset="0"/>
              </a:rPr>
              <a:t>CONSIDERAÇÕES FINAIS</a:t>
            </a:r>
          </a:p>
          <a:p>
            <a:pPr marL="0" indent="0" algn="just">
              <a:buNone/>
            </a:pPr>
            <a:r>
              <a:rPr lang="pt-BR" sz="5900" dirty="0">
                <a:latin typeface="Arial" panose="020B0604020202020204" pitchFamily="34" charset="0"/>
                <a:ea typeface="+mn-lt"/>
                <a:cs typeface="Arial" panose="020B0604020202020204" pitchFamily="34" charset="0"/>
              </a:rPr>
              <a:t>Evidenciou-se teoricamente que Kahneman &amp; </a:t>
            </a:r>
            <a:r>
              <a:rPr lang="pt-BR" sz="5900" dirty="0" err="1">
                <a:latin typeface="Arial" panose="020B0604020202020204" pitchFamily="34" charset="0"/>
                <a:ea typeface="+mn-lt"/>
                <a:cs typeface="Arial" panose="020B0604020202020204" pitchFamily="34" charset="0"/>
              </a:rPr>
              <a:t>Tversky</a:t>
            </a:r>
            <a:r>
              <a:rPr lang="pt-BR" sz="5900" dirty="0">
                <a:latin typeface="Arial" panose="020B0604020202020204" pitchFamily="34" charset="0"/>
                <a:ea typeface="+mn-lt"/>
                <a:cs typeface="Arial" panose="020B0604020202020204" pitchFamily="34" charset="0"/>
              </a:rPr>
              <a:t> (1979), na Teoria da Perspectiva, </a:t>
            </a:r>
            <a:r>
              <a:rPr lang="pt-BR" sz="5900" b="1" dirty="0">
                <a:latin typeface="Arial" panose="020B0604020202020204" pitchFamily="34" charset="0"/>
                <a:ea typeface="+mn-lt"/>
                <a:cs typeface="Arial" panose="020B0604020202020204" pitchFamily="34" charset="0"/>
              </a:rPr>
              <a:t>criam as heurísticas</a:t>
            </a:r>
            <a:r>
              <a:rPr lang="pt-BR" sz="5900" dirty="0">
                <a:latin typeface="Arial" panose="020B0604020202020204" pitchFamily="34" charset="0"/>
                <a:ea typeface="+mn-lt"/>
                <a:cs typeface="Arial" panose="020B0604020202020204" pitchFamily="34" charset="0"/>
              </a:rPr>
              <a:t>, que são os atalhos de pensamento na hora de decidir algo. Muita informação, muitas decisões para tomar diariamente, </a:t>
            </a:r>
            <a:r>
              <a:rPr lang="pt-BR" sz="5900" b="1" dirty="0">
                <a:latin typeface="Arial" panose="020B0604020202020204" pitchFamily="34" charset="0"/>
                <a:ea typeface="+mn-lt"/>
                <a:cs typeface="Arial" panose="020B0604020202020204" pitchFamily="34" charset="0"/>
              </a:rPr>
              <a:t>a gente escolhe caminhos mais fáceis.</a:t>
            </a:r>
            <a:r>
              <a:rPr lang="pt-BR" sz="5900" dirty="0">
                <a:latin typeface="Arial" panose="020B0604020202020204" pitchFamily="34" charset="0"/>
                <a:ea typeface="+mn-lt"/>
                <a:cs typeface="Arial" panose="020B0604020202020204" pitchFamily="34" charset="0"/>
              </a:rPr>
              <a:t> O que garante atalhos são os vieses comportamentais. Problema que esse atalho pode levar ao erro no pensamento. </a:t>
            </a:r>
          </a:p>
          <a:p>
            <a:pPr marL="0" indent="0" algn="just">
              <a:buNone/>
            </a:pPr>
            <a:endParaRPr lang="pt-BR" sz="5900" dirty="0">
              <a:latin typeface="Arial" panose="020B0604020202020204" pitchFamily="34" charset="0"/>
              <a:ea typeface="+mn-lt"/>
              <a:cs typeface="Arial" panose="020B0604020202020204" pitchFamily="34" charset="0"/>
            </a:endParaRPr>
          </a:p>
          <a:p>
            <a:pPr marL="0" indent="0" algn="just">
              <a:buNone/>
            </a:pPr>
            <a:r>
              <a:rPr lang="pt-BR" sz="5900" b="1" dirty="0">
                <a:latin typeface="Arial" panose="020B0604020202020204" pitchFamily="34" charset="0"/>
                <a:ea typeface="+mn-lt"/>
                <a:cs typeface="Arial" panose="020B0604020202020204" pitchFamily="34" charset="0"/>
              </a:rPr>
              <a:t>REFERÊCIAS </a:t>
            </a:r>
          </a:p>
          <a:p>
            <a:pPr marL="0" indent="0" algn="just">
              <a:buNone/>
            </a:pPr>
            <a:r>
              <a:rPr lang="pt-BR" sz="5900" dirty="0">
                <a:latin typeface="Arial" panose="020B0604020202020204" pitchFamily="34" charset="0"/>
                <a:ea typeface="+mn-lt"/>
                <a:cs typeface="Arial" panose="020B0604020202020204" pitchFamily="34" charset="0"/>
              </a:rPr>
              <a:t>Cite até três principais </a:t>
            </a:r>
          </a:p>
          <a:p>
            <a:pPr marL="0" indent="0" algn="just">
              <a:buNone/>
            </a:pPr>
            <a:endParaRPr lang="pt-BR" sz="5900" dirty="0">
              <a:latin typeface="Arial" panose="020B0604020202020204" pitchFamily="34" charset="0"/>
              <a:ea typeface="+mn-lt"/>
              <a:cs typeface="Arial" panose="020B0604020202020204" pitchFamily="34" charset="0"/>
            </a:endParaRPr>
          </a:p>
          <a:p>
            <a:pPr marL="0" indent="0" algn="just">
              <a:buNone/>
            </a:pPr>
            <a:endParaRPr lang="pt-BR" sz="5900" dirty="0">
              <a:latin typeface="Arial" panose="020B0604020202020204" pitchFamily="34" charset="0"/>
              <a:ea typeface="+mn-lt"/>
              <a:cs typeface="Arial" panose="020B0604020202020204" pitchFamily="34" charset="0"/>
            </a:endParaRPr>
          </a:p>
          <a:p>
            <a:pPr marL="0" indent="0" algn="just">
              <a:buNone/>
            </a:pPr>
            <a:endParaRPr lang="pt-BR" sz="5900" dirty="0">
              <a:latin typeface="Arial" panose="020B0604020202020204" pitchFamily="34" charset="0"/>
              <a:ea typeface="+mn-lt"/>
              <a:cs typeface="Arial" panose="020B0604020202020204" pitchFamily="34" charset="0"/>
            </a:endParaRPr>
          </a:p>
          <a:p>
            <a:pPr marL="0" indent="0" algn="just">
              <a:buNone/>
            </a:pPr>
            <a:endParaRPr lang="pt-BR" sz="5900" dirty="0">
              <a:latin typeface="Arial" panose="020B0604020202020204" pitchFamily="34" charset="0"/>
              <a:ea typeface="+mn-lt"/>
              <a:cs typeface="Arial" panose="020B0604020202020204" pitchFamily="34" charset="0"/>
            </a:endParaRPr>
          </a:p>
          <a:p>
            <a:pPr marL="0" indent="0">
              <a:buNone/>
            </a:pPr>
            <a:r>
              <a:rPr lang="pt-BR" sz="4900" b="1" dirty="0">
                <a:latin typeface="Arial" panose="020B0604020202020204" pitchFamily="34" charset="0"/>
                <a:ea typeface="+mn-lt"/>
                <a:cs typeface="Arial" panose="020B0604020202020204" pitchFamily="34" charset="0"/>
              </a:rPr>
              <a:t>AUTORES:</a:t>
            </a:r>
          </a:p>
          <a:p>
            <a:pPr marL="0" indent="0">
              <a:buNone/>
            </a:pPr>
            <a:r>
              <a:rPr lang="pt-BR" sz="4900" dirty="0">
                <a:latin typeface="Arial" panose="020B0604020202020204" pitchFamily="34" charset="0"/>
                <a:ea typeface="+mn-lt"/>
                <a:cs typeface="Arial" panose="020B0604020202020204" pitchFamily="34" charset="0"/>
              </a:rPr>
              <a:t>¹ - Acadêmico curso Administração, 2023/8ª fase. </a:t>
            </a:r>
          </a:p>
          <a:p>
            <a:pPr marL="0" indent="0">
              <a:buNone/>
            </a:pPr>
            <a:r>
              <a:rPr lang="pt-BR" sz="4900" dirty="0">
                <a:latin typeface="Arial" panose="020B0604020202020204" pitchFamily="34" charset="0"/>
                <a:ea typeface="+mn-lt"/>
                <a:cs typeface="Arial" panose="020B0604020202020204" pitchFamily="34" charset="0"/>
              </a:rPr>
              <a:t>² - Acadêmica curso Administração, 2023/8ª fase. </a:t>
            </a:r>
          </a:p>
          <a:p>
            <a:pPr marL="0" indent="0">
              <a:buNone/>
            </a:pPr>
            <a:br>
              <a:rPr lang="pt-BR" sz="5900" dirty="0">
                <a:latin typeface="Arial" panose="020B0604020202020204" pitchFamily="34" charset="0"/>
                <a:ea typeface="+mn-lt"/>
                <a:cs typeface="Arial" panose="020B0604020202020204" pitchFamily="34" charset="0"/>
              </a:rPr>
            </a:br>
            <a:endParaRPr lang="pt-BR" sz="5900" dirty="0">
              <a:latin typeface="Arial" panose="020B0604020202020204" pitchFamily="34" charset="0"/>
              <a:cs typeface="Arial" panose="020B0604020202020204" pitchFamily="34" charset="0"/>
            </a:endParaRPr>
          </a:p>
          <a:p>
            <a:pPr marL="0" indent="0">
              <a:buNone/>
            </a:pPr>
            <a:endParaRPr lang="pt-BR" dirty="0"/>
          </a:p>
        </p:txBody>
      </p:sp>
      <p:pic>
        <p:nvPicPr>
          <p:cNvPr id="7" name="Imagem 6">
            <a:extLst>
              <a:ext uri="{FF2B5EF4-FFF2-40B4-BE49-F238E27FC236}">
                <a16:creationId xmlns:a16="http://schemas.microsoft.com/office/drawing/2014/main" id="{DF1F0093-442B-97C1-F89B-24BD6AF2A7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1857856"/>
            <a:ext cx="32399288" cy="3222146"/>
          </a:xfrm>
          <a:prstGeom prst="rect">
            <a:avLst/>
          </a:prstGeom>
          <a:noFill/>
        </p:spPr>
      </p:pic>
      <p:sp>
        <p:nvSpPr>
          <p:cNvPr id="8" name="CaixaDeTexto 7">
            <a:extLst>
              <a:ext uri="{FF2B5EF4-FFF2-40B4-BE49-F238E27FC236}">
                <a16:creationId xmlns:a16="http://schemas.microsoft.com/office/drawing/2014/main" id="{E2939336-28E3-39AC-3961-152B2B682B73}"/>
              </a:ext>
            </a:extLst>
          </p:cNvPr>
          <p:cNvSpPr txBox="1"/>
          <p:nvPr/>
        </p:nvSpPr>
        <p:spPr>
          <a:xfrm>
            <a:off x="11756573" y="7836000"/>
            <a:ext cx="17792150" cy="1631216"/>
          </a:xfrm>
          <a:prstGeom prst="rect">
            <a:avLst/>
          </a:prstGeom>
          <a:noFill/>
        </p:spPr>
        <p:txBody>
          <a:bodyPr wrap="square" rtlCol="0">
            <a:spAutoFit/>
          </a:bodyPr>
          <a:lstStyle/>
          <a:p>
            <a:pPr algn="r"/>
            <a:r>
              <a:rPr lang="pt-BR" sz="5000" dirty="0">
                <a:latin typeface="Arial" panose="020B0604020202020204" pitchFamily="34" charset="0"/>
                <a:cs typeface="Arial" panose="020B0604020202020204" pitchFamily="34" charset="0"/>
              </a:rPr>
              <a:t>Autor(es): MARCONDES, Ricardos¹; ALVES, Fernanda². </a:t>
            </a:r>
          </a:p>
          <a:p>
            <a:endParaRPr lang="pt-BR" sz="5000" dirty="0"/>
          </a:p>
        </p:txBody>
      </p:sp>
      <p:sp>
        <p:nvSpPr>
          <p:cNvPr id="10" name="AutoShape 4">
            <a:extLst>
              <a:ext uri="{FF2B5EF4-FFF2-40B4-BE49-F238E27FC236}">
                <a16:creationId xmlns:a16="http://schemas.microsoft.com/office/drawing/2014/main" id="{99816FE6-A1B5-E794-690B-C0CD3CADA6D9}"/>
              </a:ext>
            </a:extLst>
          </p:cNvPr>
          <p:cNvSpPr>
            <a:spLocks noChangeAspect="1" noChangeArrowheads="1"/>
          </p:cNvSpPr>
          <p:nvPr/>
        </p:nvSpPr>
        <p:spPr bwMode="auto">
          <a:xfrm>
            <a:off x="16046450" y="214471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5" name="Imagem 4">
            <a:extLst>
              <a:ext uri="{FF2B5EF4-FFF2-40B4-BE49-F238E27FC236}">
                <a16:creationId xmlns:a16="http://schemas.microsoft.com/office/drawing/2014/main" id="{792577F6-C749-3856-6CC5-75F138316A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19243"/>
            <a:ext cx="32243452" cy="3222146"/>
          </a:xfrm>
          <a:prstGeom prst="rect">
            <a:avLst/>
          </a:prstGeom>
          <a:noFill/>
          <a:ln>
            <a:noFill/>
          </a:ln>
        </p:spPr>
      </p:pic>
    </p:spTree>
    <p:extLst>
      <p:ext uri="{BB962C8B-B14F-4D97-AF65-F5344CB8AC3E}">
        <p14:creationId xmlns:p14="http://schemas.microsoft.com/office/powerpoint/2010/main" val="870820217"/>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115</TotalTime>
  <Words>441</Words>
  <Application>Microsoft Office PowerPoint</Application>
  <PresentationFormat>Personalizar</PresentationFormat>
  <Paragraphs>34</Paragraphs>
  <Slides>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Calibri Light</vt:lpstr>
      <vt:lpstr>Tema do Office</vt:lpstr>
      <vt:lpstr>ECONOMIA COMPORTAMENTAL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ECONOMIA COMPORTAMENTAL </dc:title>
  <dc:creator>junior vitorio romanzini</dc:creator>
  <cp:lastModifiedBy>junior vitorio romanzini</cp:lastModifiedBy>
  <cp:revision>2</cp:revision>
  <dcterms:created xsi:type="dcterms:W3CDTF">2023-10-03T01:57:34Z</dcterms:created>
  <dcterms:modified xsi:type="dcterms:W3CDTF">2024-10-08T02:04:55Z</dcterms:modified>
</cp:coreProperties>
</file>